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38912" y="980358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38912" y="983635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730836" y="9826955"/>
            <a:ext cx="1199405" cy="24003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44500" y="9826955"/>
            <a:ext cx="1930869" cy="24003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12083" y="10058094"/>
            <a:ext cx="141020" cy="1989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64959" cy="30873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414395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tera</a:t>
            </a:r>
            <a:r>
              <a:rPr dirty="0" smtClean="0" sz="1600" spc="-1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ion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tements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00"/>
              </a:lnSpc>
              <a:spcBef>
                <a:spcPts val="47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Iterati</a:t>
            </a:r>
            <a:r>
              <a:rPr dirty="0" smtClean="0" sz="1600" spc="-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n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(</a:t>
            </a:r>
            <a:r>
              <a:rPr dirty="0" smtClean="0" sz="1600" spc="-10" b="1" u="heavy">
                <a:latin typeface="Times New Roman"/>
                <a:cs typeface="Times New Roman"/>
              </a:rPr>
              <a:t>Rep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5" b="1" u="heavy">
                <a:latin typeface="Times New Roman"/>
                <a:cs typeface="Times New Roman"/>
              </a:rPr>
              <a:t>tit</a:t>
            </a:r>
            <a:r>
              <a:rPr dirty="0" smtClean="0" sz="1600" spc="-10" b="1" u="heavy">
                <a:latin typeface="Times New Roman"/>
                <a:cs typeface="Times New Roman"/>
              </a:rPr>
              <a:t>io</a:t>
            </a:r>
            <a:r>
              <a:rPr dirty="0" smtClean="0" sz="1600" spc="-10" b="1" u="heavy">
                <a:latin typeface="Times New Roman"/>
                <a:cs typeface="Times New Roman"/>
              </a:rPr>
              <a:t>n)</a:t>
            </a:r>
            <a:r>
              <a:rPr dirty="0" smtClean="0" sz="1600" spc="-1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sta</a:t>
            </a:r>
            <a:r>
              <a:rPr dirty="0" smtClean="0" sz="1600" spc="-10" b="1" u="heavy">
                <a:latin typeface="Times New Roman"/>
                <a:cs typeface="Times New Roman"/>
              </a:rPr>
              <a:t>t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25" b="1" u="heavy">
                <a:latin typeface="Times New Roman"/>
                <a:cs typeface="Times New Roman"/>
              </a:rPr>
              <a:t>m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nts</a:t>
            </a:r>
            <a:r>
              <a:rPr dirty="0" smtClean="0" sz="1600" spc="1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C++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469900" indent="-229235">
              <a:lnSpc>
                <a:spcPct val="100000"/>
              </a:lnSpc>
              <a:buFont typeface="Times New Roman"/>
              <a:buAutoNum type="arabicParenR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65"/>
              </a:spcBef>
              <a:buFont typeface="Times New Roman"/>
              <a:buAutoNum type="arabicParenR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80"/>
              </a:spcBef>
              <a:buFont typeface="Times New Roman"/>
              <a:buAutoNum type="arabicParenR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65"/>
              </a:spcBef>
              <a:buFont typeface="Times New Roman"/>
              <a:buAutoNum type="arabicParenR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2166620">
              <a:lnSpc>
                <a:spcPct val="100000"/>
              </a:lnSpc>
              <a:spcBef>
                <a:spcPts val="185"/>
              </a:spcBef>
            </a:pPr>
            <a:r>
              <a:rPr dirty="0" smtClean="0" sz="1600" spc="-5" b="1">
                <a:latin typeface="Times New Roman"/>
                <a:cs typeface="Times New Roman"/>
              </a:rPr>
              <a:t>1</a:t>
            </a:r>
            <a:r>
              <a:rPr dirty="0" smtClean="0" sz="1600" spc="-10" b="1">
                <a:latin typeface="Times New Roman"/>
                <a:cs typeface="Times New Roman"/>
              </a:rPr>
              <a:t>-</a:t>
            </a:r>
            <a:r>
              <a:rPr dirty="0" smtClean="0" sz="1600" spc="60" b="1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w</a:t>
            </a:r>
            <a:r>
              <a:rPr dirty="0" smtClean="0" sz="1600" spc="-10" b="1" u="heavy">
                <a:latin typeface="Times New Roman"/>
                <a:cs typeface="Times New Roman"/>
              </a:rPr>
              <a:t>hile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stat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25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ent</a:t>
            </a:r>
            <a:r>
              <a:rPr dirty="0" smtClean="0" sz="1600" spc="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(</a:t>
            </a:r>
            <a:r>
              <a:rPr dirty="0" smtClean="0" sz="1600" spc="-10" b="1" u="heavy">
                <a:latin typeface="Times New Roman"/>
                <a:cs typeface="Times New Roman"/>
              </a:rPr>
              <a:t>w</a:t>
            </a:r>
            <a:r>
              <a:rPr dirty="0" smtClean="0" sz="1600" spc="-10" b="1" u="heavy">
                <a:latin typeface="Times New Roman"/>
                <a:cs typeface="Times New Roman"/>
              </a:rPr>
              <a:t>hile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lo</a:t>
            </a:r>
            <a:r>
              <a:rPr dirty="0" smtClean="0" sz="1600" spc="-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p</a:t>
            </a:r>
            <a:r>
              <a:rPr dirty="0" smtClean="0" sz="1600" spc="0" b="1" u="heavy">
                <a:latin typeface="Times New Roman"/>
                <a:cs typeface="Times New Roman"/>
              </a:rPr>
              <a:t>)</a:t>
            </a:r>
            <a:r>
              <a:rPr dirty="0" smtClean="0" sz="1600" spc="-1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5"/>
              </a:spcBef>
            </a:pPr>
            <a:endParaRPr sz="1200"/>
          </a:p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In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C++,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488054"/>
            <a:ext cx="3096895" cy="4298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914650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wh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le (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x</a:t>
            </a:r>
            <a:r>
              <a:rPr dirty="0" smtClean="0" sz="1400" spc="0" b="1" i="1">
                <a:latin typeface="Times New Roman"/>
                <a:cs typeface="Times New Roman"/>
              </a:rPr>
              <a:t>pr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on</a:t>
            </a:r>
            <a:r>
              <a:rPr dirty="0" smtClean="0" sz="1400" spc="0" b="1">
                <a:latin typeface="Times New Roman"/>
                <a:cs typeface="Times New Roman"/>
              </a:rPr>
              <a:t>)	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{block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of o</a:t>
            </a:r>
            <a:r>
              <a:rPr dirty="0" smtClean="0" sz="1400" spc="-10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e 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-25" b="1" i="1">
                <a:latin typeface="Times New Roman"/>
                <a:cs typeface="Times New Roman"/>
              </a:rPr>
              <a:t> 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e C++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25" b="1" i="1">
                <a:latin typeface="Times New Roman"/>
                <a:cs typeface="Times New Roman"/>
              </a:rPr>
              <a:t>e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} 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45533" y="3488054"/>
            <a:ext cx="1395095" cy="4298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 (e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9403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st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030598"/>
            <a:ext cx="6674484" cy="2464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dly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se,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00025" indent="-187960">
              <a:lnSpc>
                <a:spcPts val="1610"/>
              </a:lnSpc>
              <a:buFont typeface="Times New Roman"/>
              <a:buAutoNum type="arabicPeriod"/>
              <a:tabLst>
                <a:tab pos="20002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t)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mtClean="0" sz="140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35"/>
              </a:spcBef>
            </a:pPr>
            <a:endParaRPr sz="1300"/>
          </a:p>
          <a:p>
            <a:pPr marL="12700" marR="1844675">
              <a:lnSpc>
                <a:spcPts val="158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</a:t>
            </a:r>
            <a:r>
              <a:rPr dirty="0" smtClean="0" sz="1400" spc="-5" b="1">
                <a:latin typeface="Times New Roman"/>
                <a:cs typeface="Times New Roman"/>
              </a:rPr>
              <a:t>W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su</a:t>
            </a:r>
            <a:r>
              <a:rPr dirty="0" smtClean="0" sz="1400" spc="-15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ation 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nu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from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 to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10?</a:t>
            </a:r>
            <a:r>
              <a:rPr dirty="0" smtClean="0" sz="1400" spc="0" b="1">
                <a:latin typeface="Times New Roman"/>
                <a:cs typeface="Times New Roman"/>
              </a:rPr>
              <a:t> 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5059680">
              <a:lnSpc>
                <a:spcPts val="1610"/>
              </a:lnSpc>
              <a:spcBef>
                <a:spcPts val="5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6473824"/>
            <a:ext cx="968375" cy="1452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=0;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i&lt;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10)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6350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+i;</a:t>
            </a:r>
            <a:r>
              <a:rPr dirty="0" smtClean="0" sz="1400" spc="0">
                <a:latin typeface="Times New Roman"/>
                <a:cs typeface="Times New Roman"/>
              </a:rPr>
              <a:t> i+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20110" y="6473824"/>
            <a:ext cx="11626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//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85058" y="6882256"/>
            <a:ext cx="2171065" cy="4298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76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//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i&lt;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10)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//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ody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31719" y="7494904"/>
            <a:ext cx="8820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//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7919084"/>
            <a:ext cx="6670040" cy="179958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41275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3"/>
              </a:spcBef>
            </a:pPr>
            <a:endParaRPr sz="1200"/>
          </a:p>
          <a:p>
            <a:pPr marL="12700" marR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1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putes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sum</a:t>
            </a:r>
            <a:r>
              <a:rPr dirty="0" smtClean="0" sz="1400" spc="1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ten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nu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bers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put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by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ser.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se</a:t>
            </a:r>
            <a:r>
              <a:rPr dirty="0" smtClean="0" sz="1400" spc="0" b="1">
                <a:latin typeface="Times New Roman"/>
                <a:cs typeface="Times New Roman"/>
              </a:rPr>
              <a:t> wh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505523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50990" cy="7888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987415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algn="just" marL="12700" marR="138176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tera</a:t>
            </a:r>
            <a:r>
              <a:rPr dirty="0" smtClean="0" sz="1600" spc="-1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ion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tements</a:t>
            </a:r>
            <a:r>
              <a:rPr dirty="0" smtClean="0" sz="1600" spc="-5">
                <a:latin typeface="Freestyle Script"/>
                <a:cs typeface="Freestyle Script"/>
              </a:rPr>
              <a:t>                            </a:t>
            </a:r>
            <a:r>
              <a:rPr dirty="0" smtClean="0" sz="1600" spc="6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 marL="12700" marR="4151629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"&lt;&lt;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&gt;</a:t>
            </a:r>
            <a:r>
              <a:rPr dirty="0" smtClean="0" sz="1400" spc="-15">
                <a:latin typeface="Times New Roman"/>
                <a:cs typeface="Times New Roman"/>
              </a:rPr>
              <a:t>&gt;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589724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if (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&gt;=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0)</a:t>
            </a:r>
            <a:r>
              <a:rPr dirty="0" smtClean="0" sz="1400" spc="0">
                <a:latin typeface="Times New Roman"/>
                <a:cs typeface="Times New Roman"/>
              </a:rPr>
              <a:t> p+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1;</a:t>
            </a:r>
            <a:endParaRPr sz="1400">
              <a:latin typeface="Times New Roman"/>
              <a:cs typeface="Times New Roman"/>
            </a:endParaRPr>
          </a:p>
          <a:p>
            <a:pPr marL="12700" marR="5918200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el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f+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1;</a:t>
            </a:r>
            <a:r>
              <a:rPr dirty="0" smtClean="0" sz="1400" spc="0">
                <a:latin typeface="Times New Roman"/>
                <a:cs typeface="Times New Roman"/>
              </a:rPr>
              <a:t> i+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528764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if (i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7)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n;</a:t>
            </a:r>
            <a:endParaRPr sz="1400">
              <a:latin typeface="Times New Roman"/>
              <a:cs typeface="Times New Roman"/>
            </a:endParaRPr>
          </a:p>
          <a:p>
            <a:pPr marL="12700" marR="307276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ark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ark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&lt;&lt;f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endParaRPr sz="1400">
              <a:latin typeface="Times New Roman"/>
              <a:cs typeface="Times New Roman"/>
            </a:endParaRPr>
          </a:p>
          <a:p>
            <a:pPr algn="just" marL="12700" marR="655193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algn="just" marL="12700" marR="213360">
              <a:lnSpc>
                <a:spcPct val="9580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fin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te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l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5" b="1" i="1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of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hree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 an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0">
                <a:latin typeface="Times New Roman"/>
                <a:cs typeface="Times New Roman"/>
              </a:rPr>
              <a:t> 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ere:</a:t>
            </a:r>
            <a:endParaRPr sz="1400">
              <a:latin typeface="Times New Roman"/>
              <a:cs typeface="Times New Roman"/>
            </a:endParaRPr>
          </a:p>
          <a:p>
            <a:pPr algn="just" marL="12700" marR="543877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;;)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175260">
              <a:lnSpc>
                <a:spcPct val="96100"/>
              </a:lnSpc>
              <a:spcBef>
                <a:spcPts val="15"/>
              </a:spcBef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Wri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 a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ua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e to 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int 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ge </a:t>
            </a:r>
            <a:r>
              <a:rPr dirty="0" smtClean="0" sz="1400" spc="-10" b="1">
                <a:latin typeface="Times New Roman"/>
                <a:cs typeface="Times New Roman"/>
              </a:rPr>
              <a:t>”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ou a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 in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ts</a:t>
            </a:r>
            <a:r>
              <a:rPr dirty="0" smtClean="0" sz="1400" spc="35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de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op”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when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u </a:t>
            </a:r>
            <a:r>
              <a:rPr dirty="0" smtClean="0" sz="1400" spc="-2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nter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ig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t p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ord,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se 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int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“you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re i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ide the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”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30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e one ch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acter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word.</a:t>
            </a:r>
            <a:endParaRPr sz="1400">
              <a:latin typeface="Times New Roman"/>
              <a:cs typeface="Times New Roman"/>
            </a:endParaRPr>
          </a:p>
          <a:p>
            <a:pPr algn="just" marL="12700" marR="594487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</a:t>
            </a:r>
            <a:endParaRPr sz="1400">
              <a:latin typeface="Times New Roman"/>
              <a:cs typeface="Times New Roman"/>
            </a:endParaRPr>
          </a:p>
          <a:p>
            <a:pPr marL="12700" marR="508000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algn="just" marL="12700" marR="655193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612584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;;){</a:t>
            </a:r>
            <a:endParaRPr sz="1400">
              <a:latin typeface="Times New Roman"/>
              <a:cs typeface="Times New Roman"/>
            </a:endParaRPr>
          </a:p>
          <a:p>
            <a:pPr marL="12700" marR="4411980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2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467550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if('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'==f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bre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-10">
                <a:latin typeface="Times New Roman"/>
                <a:cs typeface="Times New Roman"/>
              </a:rPr>
              <a:t>\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";</a:t>
            </a:r>
            <a:endParaRPr sz="1400">
              <a:latin typeface="Times New Roman"/>
              <a:cs typeface="Times New Roman"/>
            </a:endParaRPr>
          </a:p>
          <a:p>
            <a:pPr algn="just" marL="12700" marR="655193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 marR="4116704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 algn="just" marL="12700" marR="6091555">
              <a:lnSpc>
                <a:spcPts val="1820"/>
              </a:lnSpc>
            </a:pPr>
            <a:r>
              <a:rPr dirty="0" smtClean="0" sz="1600" spc="-25" b="1">
                <a:latin typeface="Times New Roman"/>
                <a:cs typeface="Times New Roman"/>
              </a:rPr>
              <a:t>H</a:t>
            </a:r>
            <a:r>
              <a:rPr dirty="0" smtClean="0" sz="1600" spc="-5" b="1">
                <a:latin typeface="Times New Roman"/>
                <a:cs typeface="Times New Roman"/>
              </a:rPr>
              <a:t>.</a:t>
            </a:r>
            <a:r>
              <a:rPr dirty="0" smtClean="0" sz="1600" spc="-15" b="1">
                <a:latin typeface="Times New Roman"/>
                <a:cs typeface="Times New Roman"/>
              </a:rPr>
              <a:t>W</a:t>
            </a:r>
            <a:r>
              <a:rPr dirty="0" smtClean="0" sz="1600" spc="-10" b="1">
                <a:latin typeface="Times New Roman"/>
                <a:cs typeface="Times New Roman"/>
              </a:rPr>
              <a:t>:-</a:t>
            </a:r>
            <a:endParaRPr sz="1600">
              <a:latin typeface="Times New Roman"/>
              <a:cs typeface="Times New Roman"/>
            </a:endParaRPr>
          </a:p>
          <a:p>
            <a:pPr marL="12700" marR="12700">
              <a:lnSpc>
                <a:spcPct val="170000"/>
              </a:lnSpc>
              <a:spcBef>
                <a:spcPts val="20"/>
              </a:spcBef>
            </a:pP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sum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5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div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si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le 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6 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are f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20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-10" b="1">
                <a:latin typeface="Times New Roman"/>
                <a:cs typeface="Times New Roman"/>
              </a:rPr>
              <a:t>0</a:t>
            </a:r>
            <a:r>
              <a:rPr dirty="0" smtClean="0" sz="1400" spc="0" b="1">
                <a:latin typeface="Times New Roman"/>
                <a:cs typeface="Times New Roman"/>
              </a:rPr>
              <a:t>0?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ng:-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53794" y="8653018"/>
            <a:ext cx="140207" cy="0"/>
          </a:xfrm>
          <a:custGeom>
            <a:avLst/>
            <a:gdLst/>
            <a:ahLst/>
            <a:cxnLst/>
            <a:rect l="l" t="t" r="r" b="b"/>
            <a:pathLst>
              <a:path w="140207" h="0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73100" y="8525509"/>
            <a:ext cx="79629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7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∑</a:t>
            </a:r>
            <a:r>
              <a:rPr dirty="0" smtClean="0" baseline="30555" sz="1500" spc="-15">
                <a:latin typeface="Cambria Math"/>
                <a:cs typeface="Cambria Math"/>
              </a:rPr>
              <a:t>𝒃</a:t>
            </a:r>
            <a:endParaRPr baseline="30555" sz="15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41094" y="8471154"/>
            <a:ext cx="98425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14245" y="8449309"/>
            <a:ext cx="88265" cy="137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>
                <a:latin typeface="Cambria Math"/>
                <a:cs typeface="Cambria Math"/>
              </a:rPr>
              <a:t>𝒌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66774" y="8620505"/>
            <a:ext cx="427355" cy="2139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𝒌</a:t>
            </a:r>
            <a:r>
              <a:rPr dirty="0" smtClean="0" sz="1000" spc="-30">
                <a:latin typeface="Cambria Math"/>
                <a:cs typeface="Cambria Math"/>
              </a:rPr>
              <a:t>=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105">
                <a:latin typeface="Cambria Math"/>
                <a:cs typeface="Cambria Math"/>
              </a:rPr>
              <a:t> </a:t>
            </a:r>
            <a:r>
              <a:rPr dirty="0" smtClean="0" baseline="-19444" sz="1500" spc="-15">
                <a:latin typeface="Cambria Math"/>
                <a:cs typeface="Cambria Math"/>
              </a:rPr>
              <a:t>𝒌!</a:t>
            </a:r>
            <a:endParaRPr baseline="-19444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69974" y="898982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858010" y="8989821"/>
            <a:ext cx="138683" cy="0"/>
          </a:xfrm>
          <a:custGeom>
            <a:avLst/>
            <a:gdLst/>
            <a:ahLst/>
            <a:cxnLst/>
            <a:rect l="l" t="t" r="r" b="b"/>
            <a:pathLst>
              <a:path w="138683" h="0">
                <a:moveTo>
                  <a:pt x="0" y="0"/>
                </a:moveTo>
                <a:lnTo>
                  <a:pt x="13868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73100" y="8862313"/>
            <a:ext cx="2016125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15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�</a:t>
            </a:r>
            <a:r>
              <a:rPr dirty="0" smtClean="0" baseline="47222" sz="1500" spc="14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�</a:t>
            </a:r>
            <a:r>
              <a:rPr dirty="0" smtClean="0" baseline="47222" sz="1500" spc="-15">
                <a:latin typeface="Cambria Math"/>
                <a:cs typeface="Cambria Math"/>
              </a:rPr>
              <a:t>  </a:t>
            </a:r>
            <a:r>
              <a:rPr dirty="0" smtClean="0" baseline="47222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⋯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𝒏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58797" y="9003029"/>
            <a:ext cx="98425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45310" y="8964929"/>
            <a:ext cx="871219" cy="206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18185" algn="l"/>
              </a:tabLst>
            </a:pP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sz="800" spc="-10">
                <a:latin typeface="Cambria Math"/>
                <a:cs typeface="Cambria Math"/>
              </a:rPr>
              <a:t>�	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sz="800" spc="-10">
                <a:latin typeface="Cambria Math"/>
                <a:cs typeface="Cambria Math"/>
              </a:rPr>
              <a:t>𝒏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564002" y="8989821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7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80586" y="10058094"/>
            <a:ext cx="205740" cy="199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 b="1">
                <a:latin typeface="Cambria"/>
                <a:cs typeface="Cambria"/>
              </a:rPr>
              <a:t>10</a:t>
            </a:r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1946910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tera</a:t>
            </a:r>
            <a:r>
              <a:rPr dirty="0" smtClean="0" sz="1600" spc="-1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ion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tements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6703" y="657859"/>
            <a:ext cx="1879600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80358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3635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996188"/>
            <a:ext cx="6669405" cy="75158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538416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=0,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i&lt;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10)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416877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"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+=n;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 marR="412686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7"/>
              </a:spcBef>
            </a:pPr>
            <a:endParaRPr sz="1100"/>
          </a:p>
          <a:p>
            <a:pPr marL="12700">
              <a:lnSpc>
                <a:spcPts val="165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W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fol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eq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1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ctr" marR="1701800">
              <a:lnSpc>
                <a:spcPts val="944"/>
              </a:lnSpc>
            </a:pPr>
            <a:r>
              <a:rPr dirty="0" smtClean="0" sz="1000" spc="-10">
                <a:latin typeface="Cambria Math"/>
                <a:cs typeface="Cambria Math"/>
              </a:rPr>
              <a:t>𝒏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2"/>
              </a:spcBef>
            </a:pPr>
            <a:endParaRPr sz="500"/>
          </a:p>
          <a:p>
            <a:pPr algn="ctr" marR="3810">
              <a:lnSpc>
                <a:spcPct val="100000"/>
              </a:lnSpc>
            </a:pPr>
            <a:r>
              <a:rPr dirty="0" smtClean="0" sz="1400" spc="860">
                <a:latin typeface="Cambria Math"/>
                <a:cs typeface="Cambria Math"/>
              </a:rPr>
              <a:t>∑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𝒊</a:t>
            </a:r>
            <a:r>
              <a:rPr dirty="0" smtClean="0" baseline="30555" sz="1500" spc="-15">
                <a:latin typeface="Cambria Math"/>
                <a:cs typeface="Cambria Math"/>
              </a:rPr>
              <a:t>�</a:t>
            </a:r>
            <a:r>
              <a:rPr dirty="0" smtClean="0" baseline="30555" sz="1500" spc="-15">
                <a:latin typeface="Cambria Math"/>
                <a:cs typeface="Cambria Math"/>
              </a:rPr>
              <a:t> </a:t>
            </a:r>
            <a:r>
              <a:rPr dirty="0" smtClean="0" baseline="30555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30555" sz="1500" spc="-15">
                <a:latin typeface="Cambria Math"/>
                <a:cs typeface="Cambria Math"/>
              </a:rPr>
              <a:t>�</a:t>
            </a:r>
            <a:r>
              <a:rPr dirty="0" smtClean="0" baseline="30555" sz="1500" spc="-15">
                <a:latin typeface="Cambria Math"/>
                <a:cs typeface="Cambria Math"/>
              </a:rPr>
              <a:t> </a:t>
            </a:r>
            <a:r>
              <a:rPr dirty="0" smtClean="0" baseline="30555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30555" sz="1500" spc="75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𝒏</a:t>
            </a:r>
            <a:r>
              <a:rPr dirty="0" smtClean="0" baseline="30555" sz="1500" spc="-15">
                <a:latin typeface="Cambria Math"/>
                <a:cs typeface="Cambria Math"/>
              </a:rPr>
              <a:t>�</a:t>
            </a:r>
            <a:endParaRPr baseline="30555" sz="15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8"/>
              </a:spcBef>
            </a:pPr>
            <a:endParaRPr sz="500"/>
          </a:p>
          <a:p>
            <a:pPr algn="ctr" marR="1700530">
              <a:lnSpc>
                <a:spcPts val="1170"/>
              </a:lnSpc>
            </a:pPr>
            <a:r>
              <a:rPr dirty="0" smtClean="0" sz="1000" spc="-10">
                <a:latin typeface="Cambria Math"/>
                <a:cs typeface="Cambria Math"/>
              </a:rPr>
              <a:t>𝒊</a:t>
            </a:r>
            <a:r>
              <a:rPr dirty="0" smtClean="0" sz="1000" spc="-30">
                <a:latin typeface="Cambria Math"/>
                <a:cs typeface="Cambria Math"/>
              </a:rPr>
              <a:t>=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38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505269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4817110">
              <a:lnSpc>
                <a:spcPct val="1693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ve:";</a:t>
            </a:r>
            <a:r>
              <a:rPr dirty="0" smtClean="0" sz="1400" spc="0">
                <a:latin typeface="Times New Roman"/>
                <a:cs typeface="Times New Roman"/>
              </a:rPr>
              <a:t> 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5716905">
              <a:lnSpc>
                <a:spcPct val="169600"/>
              </a:lnSpc>
              <a:spcBef>
                <a:spcPts val="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i&lt;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{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+=i*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i+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;}</a:t>
            </a:r>
            <a:endParaRPr sz="1400">
              <a:latin typeface="Times New Roman"/>
              <a:cs typeface="Times New Roman"/>
            </a:endParaRPr>
          </a:p>
          <a:p>
            <a:pPr marL="12700" marR="2613025">
              <a:lnSpc>
                <a:spcPct val="1693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:"&lt;&lt;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 &lt;&lt; </a:t>
            </a:r>
            <a:r>
              <a:rPr dirty="0" smtClean="0" sz="1400" spc="-15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s"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s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2"/>
              </a:spcBef>
            </a:pPr>
            <a:endParaRPr sz="1100"/>
          </a:p>
          <a:p>
            <a:pPr marL="1894839">
              <a:lnSpc>
                <a:spcPct val="100000"/>
              </a:lnSpc>
            </a:pPr>
            <a:r>
              <a:rPr dirty="0" smtClean="0" sz="1600" spc="-5" b="1">
                <a:latin typeface="Times New Roman"/>
                <a:cs typeface="Times New Roman"/>
              </a:rPr>
              <a:t>2</a:t>
            </a:r>
            <a:r>
              <a:rPr dirty="0" smtClean="0" sz="1600" spc="-10" b="1">
                <a:latin typeface="Times New Roman"/>
                <a:cs typeface="Times New Roman"/>
              </a:rPr>
              <a:t>-</a:t>
            </a:r>
            <a:r>
              <a:rPr dirty="0" smtClean="0" sz="1600" spc="65" b="1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do</a:t>
            </a:r>
            <a:r>
              <a:rPr dirty="0" smtClean="0" sz="1600" spc="-15" b="1" u="heavy">
                <a:latin typeface="Times New Roman"/>
                <a:cs typeface="Times New Roman"/>
              </a:rPr>
              <a:t>/</a:t>
            </a:r>
            <a:r>
              <a:rPr dirty="0" smtClean="0" sz="1600" spc="5" b="1" u="heavy">
                <a:latin typeface="Times New Roman"/>
                <a:cs typeface="Times New Roman"/>
              </a:rPr>
              <a:t>w</a:t>
            </a:r>
            <a:r>
              <a:rPr dirty="0" smtClean="0" sz="1600" spc="-10" b="1" u="heavy">
                <a:latin typeface="Times New Roman"/>
                <a:cs typeface="Times New Roman"/>
              </a:rPr>
              <a:t>hile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stat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25" b="1" u="heavy">
                <a:latin typeface="Times New Roman"/>
                <a:cs typeface="Times New Roman"/>
              </a:rPr>
              <a:t>m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nt</a:t>
            </a:r>
            <a:r>
              <a:rPr dirty="0" smtClean="0" sz="1600" spc="-1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(</a:t>
            </a:r>
            <a:r>
              <a:rPr dirty="0" smtClean="0" sz="1600" spc="-10" b="1" u="heavy">
                <a:latin typeface="Times New Roman"/>
                <a:cs typeface="Times New Roman"/>
              </a:rPr>
              <a:t>do</a:t>
            </a:r>
            <a:r>
              <a:rPr dirty="0" smtClean="0" sz="1600" spc="-5" b="1" u="heavy">
                <a:latin typeface="Times New Roman"/>
                <a:cs typeface="Times New Roman"/>
              </a:rPr>
              <a:t>/</a:t>
            </a:r>
            <a:r>
              <a:rPr dirty="0" smtClean="0" sz="1600" spc="5" b="1" u="heavy">
                <a:latin typeface="Times New Roman"/>
                <a:cs typeface="Times New Roman"/>
              </a:rPr>
              <a:t>w</a:t>
            </a:r>
            <a:r>
              <a:rPr dirty="0" smtClean="0" sz="1600" spc="-10" b="1" u="heavy">
                <a:latin typeface="Times New Roman"/>
                <a:cs typeface="Times New Roman"/>
              </a:rPr>
              <a:t>hile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lo</a:t>
            </a:r>
            <a:r>
              <a:rPr dirty="0" smtClean="0" sz="1600" spc="-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p)</a:t>
            </a:r>
            <a:r>
              <a:rPr dirty="0" smtClean="0" sz="1600" spc="-1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5"/>
              </a:spcBef>
            </a:pPr>
            <a:endParaRPr sz="1200"/>
          </a:p>
          <a:p>
            <a:pPr marL="12700" marR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It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ody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9193529"/>
            <a:ext cx="103886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stat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25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ent2;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889304" y="8498870"/>
          <a:ext cx="4410023" cy="7347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1397"/>
                <a:gridCol w="578320"/>
                <a:gridCol w="1890304"/>
              </a:tblGrid>
              <a:tr h="25165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{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or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28625">
                        <a:lnSpc>
                          <a:spcPct val="100000"/>
                        </a:lnSpc>
                      </a:pPr>
                      <a:r>
                        <a:rPr dirty="0" smtClean="0" sz="1600" spc="10" b="1">
                          <a:latin typeface="Times New Roman"/>
                          <a:cs typeface="Times New Roman"/>
                        </a:rPr>
                        <a:t>do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172"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stat</a:t>
                      </a:r>
                      <a:r>
                        <a:rPr dirty="0" smtClean="0" sz="1600" spc="5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600" spc="-1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600" spc="0" b="1">
                          <a:latin typeface="Times New Roman"/>
                          <a:cs typeface="Times New Roman"/>
                        </a:rPr>
                        <a:t>ent</a:t>
                      </a:r>
                      <a:r>
                        <a:rPr dirty="0" smtClean="0" sz="16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00" spc="5" b="1">
                          <a:latin typeface="Times New Roman"/>
                          <a:cs typeface="Times New Roman"/>
                        </a:rPr>
                        <a:t>1;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2545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sta</a:t>
                      </a:r>
                      <a:r>
                        <a:rPr dirty="0" smtClean="0" sz="1600" spc="5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600" spc="5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600" spc="-2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600" spc="5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600" spc="0" b="1">
                          <a:latin typeface="Times New Roman"/>
                          <a:cs typeface="Times New Roman"/>
                        </a:rPr>
                        <a:t>nt;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993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600" b="1">
                          <a:latin typeface="Times New Roman"/>
                          <a:cs typeface="Times New Roman"/>
                        </a:rPr>
                        <a:t>}</a:t>
                      </a:r>
                      <a:r>
                        <a:rPr dirty="0" smtClean="0" sz="16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00" spc="15" b="1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600" spc="0" b="1">
                          <a:latin typeface="Times New Roman"/>
                          <a:cs typeface="Times New Roman"/>
                        </a:rPr>
                        <a:t>hile</a:t>
                      </a:r>
                      <a:r>
                        <a:rPr dirty="0" smtClean="0" sz="16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00" spc="0" b="1">
                          <a:latin typeface="Times New Roman"/>
                          <a:cs typeface="Times New Roman"/>
                        </a:rPr>
                        <a:t>(expres</a:t>
                      </a:r>
                      <a:r>
                        <a:rPr dirty="0" smtClean="0" sz="1600" spc="5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600" spc="0" b="1">
                          <a:latin typeface="Times New Roman"/>
                          <a:cs typeface="Times New Roman"/>
                        </a:rPr>
                        <a:t>io</a:t>
                      </a:r>
                      <a:r>
                        <a:rPr dirty="0" smtClean="0" sz="1600" spc="5" b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600" spc="-5" b="1">
                          <a:latin typeface="Times New Roman"/>
                          <a:cs typeface="Times New Roman"/>
                        </a:rPr>
                        <a:t>);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mtClean="0" sz="1600" spc="20" b="1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600" spc="0" b="1">
                          <a:latin typeface="Times New Roman"/>
                          <a:cs typeface="Times New Roman"/>
                        </a:rPr>
                        <a:t>hile</a:t>
                      </a:r>
                      <a:r>
                        <a:rPr dirty="0" smtClean="0" sz="16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00" spc="0" b="1">
                          <a:latin typeface="Times New Roman"/>
                          <a:cs typeface="Times New Roman"/>
                        </a:rPr>
                        <a:t>(expres</a:t>
                      </a:r>
                      <a:r>
                        <a:rPr dirty="0" smtClean="0" sz="1600" spc="5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600" spc="0" b="1">
                          <a:latin typeface="Times New Roman"/>
                          <a:cs typeface="Times New Roman"/>
                        </a:rPr>
                        <a:t>io</a:t>
                      </a:r>
                      <a:r>
                        <a:rPr dirty="0" smtClean="0" sz="1600" spc="5" b="1">
                          <a:latin typeface="Times New Roman"/>
                          <a:cs typeface="Times New Roman"/>
                        </a:rPr>
                        <a:t>n);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73850" cy="5448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6010275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algn="just" marL="12700" marR="140462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tera</a:t>
            </a:r>
            <a:r>
              <a:rPr dirty="0" smtClean="0" sz="1600" spc="-1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ion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tements</a:t>
            </a:r>
            <a:r>
              <a:rPr dirty="0" smtClean="0" sz="1600" spc="-5">
                <a:latin typeface="Freestyle Script"/>
                <a:cs typeface="Freestyle Script"/>
              </a:rPr>
              <a:t>                            </a:t>
            </a:r>
            <a:r>
              <a:rPr dirty="0" smtClean="0" sz="1600" spc="6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 marL="876935" indent="-178435">
              <a:lnSpc>
                <a:spcPct val="100000"/>
              </a:lnSpc>
              <a:buFont typeface="Times New Roman"/>
              <a:buAutoNum type="arabicPeriod"/>
              <a:tabLst>
                <a:tab pos="87693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Sta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 are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xecu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ed.</a:t>
            </a:r>
            <a:endParaRPr sz="1400">
              <a:latin typeface="Times New Roman"/>
              <a:cs typeface="Times New Roman"/>
            </a:endParaRPr>
          </a:p>
          <a:p>
            <a:pPr marL="876935" indent="-178435">
              <a:lnSpc>
                <a:spcPts val="1635"/>
              </a:lnSpc>
              <a:buFont typeface="Times New Roman"/>
              <a:buAutoNum type="arabicPeriod"/>
              <a:tabLst>
                <a:tab pos="87693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ated.</a:t>
            </a:r>
            <a:endParaRPr sz="1400">
              <a:latin typeface="Times New Roman"/>
              <a:cs typeface="Times New Roman"/>
            </a:endParaRPr>
          </a:p>
          <a:p>
            <a:pPr marL="876935" indent="-178435">
              <a:lnSpc>
                <a:spcPts val="1610"/>
              </a:lnSpc>
              <a:buFont typeface="Times New Roman"/>
              <a:buAutoNum type="arabicPeriod"/>
              <a:tabLst>
                <a:tab pos="876935" algn="l"/>
              </a:tabLst>
            </a:pP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tr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e goes 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  <a:p>
            <a:pPr marL="876935" indent="-178435">
              <a:lnSpc>
                <a:spcPts val="1610"/>
              </a:lnSpc>
              <a:buFont typeface="Times New Roman"/>
              <a:buAutoNum type="arabicPeriod"/>
              <a:tabLst>
                <a:tab pos="876935" algn="l"/>
              </a:tabLst>
            </a:pP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con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inu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with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2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/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ntax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oves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12700" marR="1204595">
              <a:lnSpc>
                <a:spcPts val="1580"/>
              </a:lnSpc>
              <a:spcBef>
                <a:spcPts val="45"/>
              </a:spcBef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co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secu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ve i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5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er nu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bers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-10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+..</a:t>
            </a:r>
            <a:r>
              <a:rPr dirty="0" smtClean="0" sz="1400" spc="-10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10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+n, use 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/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ile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oo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r>
              <a:rPr dirty="0" smtClean="0" sz="1400" spc="0" b="1">
                <a:latin typeface="Times New Roman"/>
                <a:cs typeface="Times New Roman"/>
              </a:rPr>
              <a:t> 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5058410">
              <a:lnSpc>
                <a:spcPts val="1610"/>
              </a:lnSpc>
              <a:spcBef>
                <a:spcPts val="5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just" marL="12700" marR="657479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5765165">
              <a:lnSpc>
                <a:spcPts val="1610"/>
              </a:lnSpc>
              <a:spcBef>
                <a:spcPts val="40"/>
              </a:spcBef>
            </a:pP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n,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=0;</a:t>
            </a:r>
            <a:endParaRPr sz="1400">
              <a:latin typeface="Times New Roman"/>
              <a:cs typeface="Times New Roman"/>
            </a:endParaRPr>
          </a:p>
          <a:p>
            <a:pPr marL="12700" marR="424116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"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";</a:t>
            </a:r>
            <a:r>
              <a:rPr dirty="0" smtClean="0" sz="1400" spc="0">
                <a:latin typeface="Times New Roman"/>
                <a:cs typeface="Times New Roman"/>
              </a:rPr>
              <a:t> 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6480175">
              <a:lnSpc>
                <a:spcPts val="1565"/>
              </a:lnSpc>
            </a:pPr>
            <a:r>
              <a:rPr dirty="0" smtClean="0" sz="1400" spc="5">
                <a:latin typeface="Times New Roman"/>
                <a:cs typeface="Times New Roman"/>
              </a:rPr>
              <a:t>do</a:t>
            </a:r>
            <a:endParaRPr sz="1400">
              <a:latin typeface="Times New Roman"/>
              <a:cs typeface="Times New Roman"/>
            </a:endParaRPr>
          </a:p>
          <a:p>
            <a:pPr marL="12700" marR="5669280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+=i++;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 (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&lt;= n</a:t>
            </a:r>
            <a:r>
              <a:rPr dirty="0" smtClean="0" sz="1400" spc="-1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196977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"&lt;</a:t>
            </a:r>
            <a:r>
              <a:rPr dirty="0" smtClean="0" sz="1400" spc="-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9"/>
              </a:spcBef>
            </a:pPr>
            <a:endParaRPr sz="1200"/>
          </a:p>
          <a:p>
            <a:pPr marL="12700" marR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ing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/</a:t>
            </a:r>
            <a:r>
              <a:rPr dirty="0" smtClean="0" sz="1400" spc="0" b="1">
                <a:latin typeface="Times New Roman"/>
                <a:cs typeface="Times New Roman"/>
              </a:rPr>
              <a:t>wh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epet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struct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int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bers</a:t>
            </a:r>
            <a:r>
              <a:rPr dirty="0" smtClean="0" sz="1400" spc="10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 to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-10" b="1">
                <a:latin typeface="Times New Roman"/>
                <a:cs typeface="Times New Roman"/>
              </a:rPr>
              <a:t>0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5845936"/>
            <a:ext cx="1746885" cy="2676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marL="12700" marR="26543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&gt;</a:t>
            </a:r>
            <a:r>
              <a:rPr dirty="0" smtClean="0" sz="1400" spc="0">
                <a:latin typeface="Times New Roman"/>
                <a:cs typeface="Times New Roman"/>
              </a:rPr>
              <a:t> 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72898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1;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do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er&lt;&lt;"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";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 (++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&lt;=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0);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46958" y="6047104"/>
            <a:ext cx="158496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#inc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8504173"/>
            <a:ext cx="4670425" cy="12484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W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fol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eq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1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124075">
              <a:lnSpc>
                <a:spcPts val="1630"/>
              </a:lnSpc>
            </a:pPr>
            <a:r>
              <a:rPr dirty="0" smtClean="0" sz="1400">
                <a:latin typeface="Cambria Math"/>
                <a:cs typeface="Cambria Math"/>
              </a:rPr>
              <a:t>𝒏!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𝒏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𝒏−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1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…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…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)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595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305498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02179" y="6013703"/>
            <a:ext cx="400812" cy="740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244089" y="6052565"/>
            <a:ext cx="297180" cy="617219"/>
          </a:xfrm>
          <a:custGeom>
            <a:avLst/>
            <a:gdLst/>
            <a:ahLst/>
            <a:cxnLst/>
            <a:rect l="l" t="t" r="r" b="b"/>
            <a:pathLst>
              <a:path w="297180" h="617219">
                <a:moveTo>
                  <a:pt x="0" y="0"/>
                </a:moveTo>
                <a:lnTo>
                  <a:pt x="48193" y="323"/>
                </a:lnTo>
                <a:lnTo>
                  <a:pt x="93914" y="1258"/>
                </a:lnTo>
                <a:lnTo>
                  <a:pt x="136551" y="2756"/>
                </a:lnTo>
                <a:lnTo>
                  <a:pt x="175491" y="4767"/>
                </a:lnTo>
                <a:lnTo>
                  <a:pt x="225628" y="8632"/>
                </a:lnTo>
                <a:lnTo>
                  <a:pt x="264000" y="13367"/>
                </a:lnTo>
                <a:lnTo>
                  <a:pt x="297180" y="24764"/>
                </a:lnTo>
                <a:lnTo>
                  <a:pt x="297180" y="592454"/>
                </a:lnTo>
                <a:lnTo>
                  <a:pt x="252645" y="605517"/>
                </a:lnTo>
                <a:lnTo>
                  <a:pt x="210121" y="609981"/>
                </a:lnTo>
                <a:lnTo>
                  <a:pt x="156522" y="613518"/>
                </a:lnTo>
                <a:lnTo>
                  <a:pt x="115657" y="615279"/>
                </a:lnTo>
                <a:lnTo>
                  <a:pt x="71401" y="616502"/>
                </a:lnTo>
                <a:lnTo>
                  <a:pt x="24367" y="617138"/>
                </a:lnTo>
                <a:lnTo>
                  <a:pt x="0" y="617219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1946910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tera</a:t>
            </a:r>
            <a:r>
              <a:rPr dirty="0" smtClean="0" sz="1600" spc="-1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ion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tements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6703" y="657859"/>
            <a:ext cx="1879600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80358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3635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981964"/>
            <a:ext cx="6673850" cy="5802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95312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4823460">
              <a:lnSpc>
                <a:spcPct val="1693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";</a:t>
            </a:r>
            <a:r>
              <a:rPr dirty="0" smtClean="0" sz="1400" spc="0">
                <a:latin typeface="Times New Roman"/>
                <a:cs typeface="Times New Roman"/>
              </a:rPr>
              <a:t> 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4777105">
              <a:lnSpc>
                <a:spcPct val="1693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n 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"fa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is: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do{</a:t>
            </a:r>
            <a:endParaRPr sz="1400">
              <a:latin typeface="Times New Roman"/>
              <a:cs typeface="Times New Roman"/>
            </a:endParaRPr>
          </a:p>
          <a:p>
            <a:pPr marL="12700" marR="6273165">
              <a:lnSpc>
                <a:spcPct val="17000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*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n;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5404485">
              <a:lnSpc>
                <a:spcPts val="2860"/>
              </a:lnSpc>
              <a:spcBef>
                <a:spcPts val="280"/>
              </a:spcBef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(n</a:t>
            </a:r>
            <a:r>
              <a:rPr dirty="0" smtClean="0" sz="1400" spc="-10">
                <a:latin typeface="Times New Roman"/>
                <a:cs typeface="Times New Roman"/>
              </a:rPr>
              <a:t>&gt;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 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2"/>
              </a:spcBef>
            </a:pPr>
            <a:endParaRPr sz="850"/>
          </a:p>
          <a:p>
            <a:pPr algn="just" marL="12700" marR="657542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just" marL="12700" marR="596646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2"/>
              </a:spcBef>
            </a:pPr>
            <a:endParaRPr sz="1100"/>
          </a:p>
          <a:p>
            <a:pPr marL="2369185">
              <a:lnSpc>
                <a:spcPct val="100000"/>
              </a:lnSpc>
            </a:pPr>
            <a:r>
              <a:rPr dirty="0" smtClean="0" sz="1600" spc="-5" b="1">
                <a:latin typeface="Times New Roman"/>
                <a:cs typeface="Times New Roman"/>
              </a:rPr>
              <a:t>3</a:t>
            </a:r>
            <a:r>
              <a:rPr dirty="0" smtClean="0" sz="1600" spc="-10" b="1">
                <a:latin typeface="Times New Roman"/>
                <a:cs typeface="Times New Roman"/>
              </a:rPr>
              <a:t>-</a:t>
            </a:r>
            <a:r>
              <a:rPr dirty="0" smtClean="0" sz="1600" spc="60" b="1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for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stat</a:t>
            </a:r>
            <a:r>
              <a:rPr dirty="0" smtClean="0" sz="1600" spc="0" b="1" u="heavy">
                <a:latin typeface="Times New Roman"/>
                <a:cs typeface="Times New Roman"/>
              </a:rPr>
              <a:t>e</a:t>
            </a:r>
            <a:r>
              <a:rPr dirty="0" smtClean="0" sz="1600" spc="-25" b="1" u="heavy">
                <a:latin typeface="Times New Roman"/>
                <a:cs typeface="Times New Roman"/>
              </a:rPr>
              <a:t>m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nt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(</a:t>
            </a:r>
            <a:r>
              <a:rPr dirty="0" smtClean="0" sz="1600" spc="-10" b="1" u="heavy">
                <a:latin typeface="Times New Roman"/>
                <a:cs typeface="Times New Roman"/>
              </a:rPr>
              <a:t>for</a:t>
            </a:r>
            <a:r>
              <a:rPr dirty="0" smtClean="0" sz="1600" spc="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lo</a:t>
            </a:r>
            <a:r>
              <a:rPr dirty="0" smtClean="0" sz="1600" spc="-10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p)</a:t>
            </a:r>
            <a:r>
              <a:rPr dirty="0" smtClean="0" sz="1600" spc="-1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7"/>
              </a:spcBef>
            </a:pPr>
            <a:endParaRPr sz="950"/>
          </a:p>
          <a:p>
            <a:pPr algn="just" marL="12700" marR="12700">
              <a:lnSpc>
                <a:spcPct val="1104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low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(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decre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d)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each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p.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or</a:t>
            </a:r>
            <a:r>
              <a:rPr dirty="0" smtClean="0" sz="1400" spc="2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like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cha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3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936240" marR="1878330" indent="-1061085">
              <a:lnSpc>
                <a:spcPct val="170000"/>
              </a:lnSpc>
              <a:spcBef>
                <a:spcPts val="10"/>
              </a:spcBef>
            </a:pPr>
            <a:r>
              <a:rPr dirty="0" smtClean="0" sz="140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ini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z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on;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on;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ite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on)</a:t>
            </a:r>
            <a:r>
              <a:rPr dirty="0" smtClean="0" sz="1400" spc="0" b="1">
                <a:latin typeface="Times New Roman"/>
                <a:cs typeface="Times New Roman"/>
              </a:rPr>
              <a:t> st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6933056"/>
            <a:ext cx="6673215" cy="10280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3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cer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be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ep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incre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ecre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p.</a:t>
            </a:r>
            <a:endParaRPr sz="1400">
              <a:latin typeface="Times New Roman"/>
              <a:cs typeface="Times New Roman"/>
            </a:endParaRPr>
          </a:p>
          <a:p>
            <a:pPr algn="just" marL="12700" marR="6412865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8145653"/>
            <a:ext cx="5899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=0;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8568690"/>
            <a:ext cx="1723389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  <a:tabLst>
                <a:tab pos="35369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	</a:t>
            </a:r>
            <a:r>
              <a:rPr dirty="0" smtClean="0" sz="1400" spc="0">
                <a:latin typeface="Times New Roman"/>
                <a:cs typeface="Times New Roman"/>
              </a:rPr>
              <a:t>( i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 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i&lt;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;  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i )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+=1;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75182" y="7898129"/>
            <a:ext cx="955548" cy="688340"/>
          </a:xfrm>
          <a:custGeom>
            <a:avLst/>
            <a:gdLst/>
            <a:ahLst/>
            <a:cxnLst/>
            <a:rect l="l" t="t" r="r" b="b"/>
            <a:pathLst>
              <a:path w="955548" h="688340">
                <a:moveTo>
                  <a:pt x="0" y="63753"/>
                </a:moveTo>
                <a:lnTo>
                  <a:pt x="13642" y="24352"/>
                </a:lnTo>
                <a:lnTo>
                  <a:pt x="47959" y="1974"/>
                </a:lnTo>
                <a:lnTo>
                  <a:pt x="159258" y="0"/>
                </a:lnTo>
                <a:lnTo>
                  <a:pt x="398145" y="0"/>
                </a:lnTo>
                <a:lnTo>
                  <a:pt x="891794" y="0"/>
                </a:lnTo>
                <a:lnTo>
                  <a:pt x="906205" y="1639"/>
                </a:lnTo>
                <a:lnTo>
                  <a:pt x="941037" y="23284"/>
                </a:lnTo>
                <a:lnTo>
                  <a:pt x="955531" y="62280"/>
                </a:lnTo>
                <a:lnTo>
                  <a:pt x="955548" y="223138"/>
                </a:lnTo>
                <a:lnTo>
                  <a:pt x="955548" y="318769"/>
                </a:lnTo>
                <a:lnTo>
                  <a:pt x="953908" y="333181"/>
                </a:lnTo>
                <a:lnTo>
                  <a:pt x="949235" y="346437"/>
                </a:lnTo>
                <a:lnTo>
                  <a:pt x="920701" y="375595"/>
                </a:lnTo>
                <a:lnTo>
                  <a:pt x="398145" y="382523"/>
                </a:lnTo>
                <a:lnTo>
                  <a:pt x="15493" y="688339"/>
                </a:lnTo>
                <a:lnTo>
                  <a:pt x="159258" y="382523"/>
                </a:lnTo>
                <a:lnTo>
                  <a:pt x="63754" y="382523"/>
                </a:lnTo>
                <a:lnTo>
                  <a:pt x="49334" y="380884"/>
                </a:lnTo>
                <a:lnTo>
                  <a:pt x="14502" y="359239"/>
                </a:lnTo>
                <a:lnTo>
                  <a:pt x="16" y="320243"/>
                </a:lnTo>
                <a:lnTo>
                  <a:pt x="0" y="318769"/>
                </a:lnTo>
                <a:lnTo>
                  <a:pt x="0" y="223138"/>
                </a:lnTo>
                <a:lnTo>
                  <a:pt x="0" y="63753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206804" y="7961248"/>
            <a:ext cx="69405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in</a:t>
            </a:r>
            <a:r>
              <a:rPr dirty="0" smtClean="0" sz="1100" spc="-10">
                <a:latin typeface="Times New Roman"/>
                <a:cs typeface="Times New Roman"/>
              </a:rPr>
              <a:t>t</a:t>
            </a:r>
            <a:r>
              <a:rPr dirty="0" smtClean="0" sz="1100" spc="0">
                <a:latin typeface="Times New Roman"/>
                <a:cs typeface="Times New Roman"/>
              </a:rPr>
              <a:t>i</a:t>
            </a:r>
            <a:r>
              <a:rPr dirty="0" smtClean="0" sz="1100" spc="-10">
                <a:latin typeface="Times New Roman"/>
                <a:cs typeface="Times New Roman"/>
              </a:rPr>
              <a:t>a</a:t>
            </a:r>
            <a:r>
              <a:rPr dirty="0" smtClean="0" sz="1100" spc="0">
                <a:latin typeface="Times New Roman"/>
                <a:cs typeface="Times New Roman"/>
              </a:rPr>
              <a:t>li</a:t>
            </a:r>
            <a:r>
              <a:rPr dirty="0" smtClean="0" sz="1100" spc="-10">
                <a:latin typeface="Times New Roman"/>
                <a:cs typeface="Times New Roman"/>
              </a:rPr>
              <a:t>z</a:t>
            </a:r>
            <a:r>
              <a:rPr dirty="0" smtClean="0" sz="1100" spc="0">
                <a:latin typeface="Times New Roman"/>
                <a:cs typeface="Times New Roman"/>
              </a:rPr>
              <a:t>a</a:t>
            </a:r>
            <a:r>
              <a:rPr dirty="0" smtClean="0" sz="1100" spc="-10">
                <a:latin typeface="Times New Roman"/>
                <a:cs typeface="Times New Roman"/>
              </a:rPr>
              <a:t>t</a:t>
            </a:r>
            <a:r>
              <a:rPr dirty="0" smtClean="0" sz="1100" spc="0">
                <a:latin typeface="Times New Roman"/>
                <a:cs typeface="Times New Roman"/>
              </a:rPr>
              <a:t>ion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465961" y="7812785"/>
            <a:ext cx="2160397" cy="781558"/>
          </a:xfrm>
          <a:custGeom>
            <a:avLst/>
            <a:gdLst/>
            <a:ahLst/>
            <a:cxnLst/>
            <a:rect l="l" t="t" r="r" b="b"/>
            <a:pathLst>
              <a:path w="2160397" h="781557">
                <a:moveTo>
                  <a:pt x="724788" y="67310"/>
                </a:moveTo>
                <a:lnTo>
                  <a:pt x="737780" y="27520"/>
                </a:lnTo>
                <a:lnTo>
                  <a:pt x="770859" y="3411"/>
                </a:lnTo>
                <a:lnTo>
                  <a:pt x="964057" y="0"/>
                </a:lnTo>
                <a:lnTo>
                  <a:pt x="1322958" y="0"/>
                </a:lnTo>
                <a:lnTo>
                  <a:pt x="2093087" y="0"/>
                </a:lnTo>
                <a:lnTo>
                  <a:pt x="2107546" y="1552"/>
                </a:lnTo>
                <a:lnTo>
                  <a:pt x="2143091" y="22222"/>
                </a:lnTo>
                <a:lnTo>
                  <a:pt x="2160009" y="60032"/>
                </a:lnTo>
                <a:lnTo>
                  <a:pt x="2160397" y="235585"/>
                </a:lnTo>
                <a:lnTo>
                  <a:pt x="2160397" y="336550"/>
                </a:lnTo>
                <a:lnTo>
                  <a:pt x="2158844" y="351009"/>
                </a:lnTo>
                <a:lnTo>
                  <a:pt x="2154404" y="364381"/>
                </a:lnTo>
                <a:lnTo>
                  <a:pt x="2127038" y="394700"/>
                </a:lnTo>
                <a:lnTo>
                  <a:pt x="1322958" y="403860"/>
                </a:lnTo>
                <a:lnTo>
                  <a:pt x="0" y="781558"/>
                </a:lnTo>
                <a:lnTo>
                  <a:pt x="964057" y="403860"/>
                </a:lnTo>
                <a:lnTo>
                  <a:pt x="792099" y="403860"/>
                </a:lnTo>
                <a:lnTo>
                  <a:pt x="777639" y="402307"/>
                </a:lnTo>
                <a:lnTo>
                  <a:pt x="742094" y="381637"/>
                </a:lnTo>
                <a:lnTo>
                  <a:pt x="725176" y="343827"/>
                </a:lnTo>
                <a:lnTo>
                  <a:pt x="724788" y="336550"/>
                </a:lnTo>
                <a:lnTo>
                  <a:pt x="724788" y="235585"/>
                </a:lnTo>
                <a:lnTo>
                  <a:pt x="724788" y="67310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444242" y="7882001"/>
            <a:ext cx="93281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 b="1">
                <a:latin typeface="Times New Roman"/>
                <a:cs typeface="Times New Roman"/>
              </a:rPr>
              <a:t>L</a:t>
            </a:r>
            <a:r>
              <a:rPr dirty="0" smtClean="0" sz="1100" spc="0" b="1">
                <a:latin typeface="Times New Roman"/>
                <a:cs typeface="Times New Roman"/>
              </a:rPr>
              <a:t>oop con</a:t>
            </a:r>
            <a:r>
              <a:rPr dirty="0" smtClean="0" sz="1100" spc="-5" b="1">
                <a:latin typeface="Times New Roman"/>
                <a:cs typeface="Times New Roman"/>
              </a:rPr>
              <a:t>d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tion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080895" y="7983473"/>
            <a:ext cx="3363595" cy="619252"/>
          </a:xfrm>
          <a:custGeom>
            <a:avLst/>
            <a:gdLst/>
            <a:ahLst/>
            <a:cxnLst/>
            <a:rect l="l" t="t" r="r" b="b"/>
            <a:pathLst>
              <a:path w="3363595" h="619251">
                <a:moveTo>
                  <a:pt x="1661287" y="79755"/>
                </a:moveTo>
                <a:lnTo>
                  <a:pt x="1672450" y="39019"/>
                </a:lnTo>
                <a:lnTo>
                  <a:pt x="1701731" y="10335"/>
                </a:lnTo>
                <a:lnTo>
                  <a:pt x="1945005" y="0"/>
                </a:lnTo>
                <a:lnTo>
                  <a:pt x="2370582" y="0"/>
                </a:lnTo>
                <a:lnTo>
                  <a:pt x="3283839" y="0"/>
                </a:lnTo>
                <a:lnTo>
                  <a:pt x="3298367" y="1318"/>
                </a:lnTo>
                <a:lnTo>
                  <a:pt x="3335787" y="19222"/>
                </a:lnTo>
                <a:lnTo>
                  <a:pt x="3359050" y="53139"/>
                </a:lnTo>
                <a:lnTo>
                  <a:pt x="3363595" y="279145"/>
                </a:lnTo>
                <a:lnTo>
                  <a:pt x="3363595" y="398779"/>
                </a:lnTo>
                <a:lnTo>
                  <a:pt x="3362276" y="413308"/>
                </a:lnTo>
                <a:lnTo>
                  <a:pt x="3358477" y="426965"/>
                </a:lnTo>
                <a:lnTo>
                  <a:pt x="3334534" y="460368"/>
                </a:lnTo>
                <a:lnTo>
                  <a:pt x="3296683" y="477508"/>
                </a:lnTo>
                <a:lnTo>
                  <a:pt x="2370582" y="478535"/>
                </a:lnTo>
                <a:lnTo>
                  <a:pt x="1945005" y="478535"/>
                </a:lnTo>
                <a:lnTo>
                  <a:pt x="1741043" y="478535"/>
                </a:lnTo>
                <a:lnTo>
                  <a:pt x="1726514" y="477217"/>
                </a:lnTo>
                <a:lnTo>
                  <a:pt x="1689094" y="459313"/>
                </a:lnTo>
                <a:lnTo>
                  <a:pt x="1665831" y="425396"/>
                </a:lnTo>
                <a:lnTo>
                  <a:pt x="1661287" y="398779"/>
                </a:lnTo>
                <a:lnTo>
                  <a:pt x="0" y="619251"/>
                </a:lnTo>
                <a:lnTo>
                  <a:pt x="1661287" y="279145"/>
                </a:lnTo>
                <a:lnTo>
                  <a:pt x="1661287" y="79755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188078" y="8038972"/>
            <a:ext cx="814705" cy="381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3345" marR="12700" indent="-81280">
              <a:lnSpc>
                <a:spcPct val="110000"/>
              </a:lnSpc>
            </a:pPr>
            <a:r>
              <a:rPr dirty="0" smtClean="0" sz="1100" b="1">
                <a:latin typeface="Times New Roman"/>
                <a:cs typeface="Times New Roman"/>
              </a:rPr>
              <a:t>Incr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me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t or</a:t>
            </a:r>
            <a:r>
              <a:rPr dirty="0" smtClean="0" sz="1100" spc="0" b="1">
                <a:latin typeface="Times New Roman"/>
                <a:cs typeface="Times New Roman"/>
              </a:rPr>
              <a:t> decr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me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286500" cy="90805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414395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tera</a:t>
            </a:r>
            <a:r>
              <a:rPr dirty="0" smtClean="0" sz="1600" spc="-1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ion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tements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50"/>
              </a:lnSpc>
              <a:spcBef>
                <a:spcPts val="6"/>
              </a:spcBef>
            </a:pPr>
            <a:endParaRPr sz="650"/>
          </a:p>
          <a:p>
            <a:pPr marL="12700">
              <a:lnSpc>
                <a:spcPts val="165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W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fol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eq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1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ctr" marR="1318895">
              <a:lnSpc>
                <a:spcPts val="944"/>
              </a:lnSpc>
            </a:pPr>
            <a:r>
              <a:rPr dirty="0" smtClean="0" sz="1000" spc="-10">
                <a:latin typeface="Cambria Math"/>
                <a:cs typeface="Cambria Math"/>
              </a:rPr>
              <a:t>𝒏</a:t>
            </a:r>
            <a:endParaRPr sz="1000">
              <a:latin typeface="Cambria Math"/>
              <a:cs typeface="Cambria Math"/>
            </a:endParaRPr>
          </a:p>
          <a:p>
            <a:pPr marL="2366010">
              <a:lnSpc>
                <a:spcPct val="100000"/>
              </a:lnSpc>
              <a:spcBef>
                <a:spcPts val="500"/>
              </a:spcBef>
            </a:pPr>
            <a:r>
              <a:rPr dirty="0" smtClean="0" sz="1400" spc="860">
                <a:latin typeface="Cambria Math"/>
                <a:cs typeface="Cambria Math"/>
              </a:rPr>
              <a:t>∑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𝒊</a:t>
            </a:r>
            <a:r>
              <a:rPr dirty="0" smtClean="0" baseline="30555" sz="1500" spc="-15">
                <a:latin typeface="Cambria Math"/>
                <a:cs typeface="Cambria Math"/>
              </a:rPr>
              <a:t>�</a:t>
            </a:r>
            <a:r>
              <a:rPr dirty="0" smtClean="0" baseline="30555" sz="1500" spc="-15">
                <a:latin typeface="Cambria Math"/>
                <a:cs typeface="Cambria Math"/>
              </a:rPr>
              <a:t> </a:t>
            </a:r>
            <a:r>
              <a:rPr dirty="0" smtClean="0" baseline="30555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30555" sz="1500" spc="-15">
                <a:latin typeface="Cambria Math"/>
                <a:cs typeface="Cambria Math"/>
              </a:rPr>
              <a:t>�</a:t>
            </a:r>
            <a:r>
              <a:rPr dirty="0" smtClean="0" baseline="30555" sz="1500" spc="-15">
                <a:latin typeface="Cambria Math"/>
                <a:cs typeface="Cambria Math"/>
              </a:rPr>
              <a:t> </a:t>
            </a:r>
            <a:r>
              <a:rPr dirty="0" smtClean="0" baseline="30555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30555" sz="1500" spc="75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𝒏</a:t>
            </a:r>
            <a:r>
              <a:rPr dirty="0" smtClean="0" baseline="30555" sz="1500" spc="-15">
                <a:latin typeface="Cambria Math"/>
                <a:cs typeface="Cambria Math"/>
              </a:rPr>
              <a:t>�</a:t>
            </a:r>
            <a:endParaRPr baseline="30555" sz="15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8"/>
              </a:spcBef>
            </a:pPr>
            <a:endParaRPr sz="500"/>
          </a:p>
          <a:p>
            <a:pPr algn="ctr" marR="1317625">
              <a:lnSpc>
                <a:spcPts val="1170"/>
              </a:lnSpc>
            </a:pPr>
            <a:r>
              <a:rPr dirty="0" smtClean="0" sz="1000" spc="-10">
                <a:latin typeface="Cambria Math"/>
                <a:cs typeface="Cambria Math"/>
              </a:rPr>
              <a:t>𝒊</a:t>
            </a:r>
            <a:r>
              <a:rPr dirty="0" smtClean="0" sz="1000" spc="-30">
                <a:latin typeface="Cambria Math"/>
                <a:cs typeface="Cambria Math"/>
              </a:rPr>
              <a:t>=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38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467169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 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4436110">
              <a:lnSpc>
                <a:spcPct val="1693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";</a:t>
            </a:r>
            <a:r>
              <a:rPr dirty="0" smtClean="0" sz="1400" spc="0">
                <a:latin typeface="Times New Roman"/>
                <a:cs typeface="Times New Roman"/>
              </a:rPr>
              <a:t> 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4655820">
              <a:lnSpc>
                <a:spcPct val="16930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i&lt;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i+</a:t>
            </a:r>
            <a:r>
              <a:rPr dirty="0" smtClean="0" sz="1400" spc="-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+=i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i;</a:t>
            </a:r>
            <a:endParaRPr sz="1400">
              <a:latin typeface="Times New Roman"/>
              <a:cs typeface="Times New Roman"/>
            </a:endParaRPr>
          </a:p>
          <a:p>
            <a:pPr marL="12700" marR="2228850">
              <a:lnSpc>
                <a:spcPct val="17000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:"&lt;&lt;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 &lt;&lt;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s"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s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9"/>
              </a:spcBef>
            </a:pPr>
            <a:endParaRPr sz="1200"/>
          </a:p>
          <a:p>
            <a:pPr marL="12700" marR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W.P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 s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ruct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re to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um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all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 int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ge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 t</a:t>
            </a:r>
            <a:r>
              <a:rPr dirty="0" smtClean="0" sz="1400" spc="2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-10" b="1">
                <a:latin typeface="Times New Roman"/>
                <a:cs typeface="Times New Roman"/>
              </a:rPr>
              <a:t>0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r>
              <a:rPr dirty="0" smtClean="0" sz="1400" spc="0" b="1">
                <a:latin typeface="Times New Roman"/>
                <a:cs typeface="Times New Roman"/>
              </a:rPr>
              <a:t> 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55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=0;</a:t>
            </a:r>
            <a:endParaRPr sz="1400">
              <a:latin typeface="Times New Roman"/>
              <a:cs typeface="Times New Roman"/>
            </a:endParaRPr>
          </a:p>
          <a:p>
            <a:pPr marL="12700" marR="295402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ber=2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ber&lt;=</a:t>
            </a:r>
            <a:r>
              <a:rPr dirty="0" smtClean="0" sz="1400" spc="-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+=2)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+=nu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from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 to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10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"&lt;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 marR="1635125">
              <a:lnSpc>
                <a:spcPct val="170000"/>
              </a:lnSpc>
              <a:spcBef>
                <a:spcPts val="10"/>
              </a:spcBef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 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from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 to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-10" b="1">
                <a:latin typeface="Times New Roman"/>
                <a:cs typeface="Times New Roman"/>
              </a:rPr>
              <a:t>0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r>
              <a:rPr dirty="0" smtClean="0" sz="1400" spc="0" b="1">
                <a:latin typeface="Times New Roman"/>
                <a:cs typeface="Times New Roman"/>
              </a:rPr>
              <a:t> 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6"/>
              </a:spcBef>
            </a:pPr>
            <a:endParaRPr sz="1200"/>
          </a:p>
          <a:p>
            <a:pPr marL="12700" marR="467169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452183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i&lt;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5281930" cy="10045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414395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tera</a:t>
            </a:r>
            <a:r>
              <a:rPr dirty="0" smtClean="0" sz="1600" spc="-1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ion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tements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50"/>
              </a:lnSpc>
              <a:spcBef>
                <a:spcPts val="6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W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fol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eq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1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124075">
              <a:lnSpc>
                <a:spcPts val="1635"/>
              </a:lnSpc>
            </a:pPr>
            <a:r>
              <a:rPr dirty="0" smtClean="0" sz="1400">
                <a:latin typeface="Cambria Math"/>
                <a:cs typeface="Cambria Math"/>
              </a:rPr>
              <a:t>𝒏!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𝒏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𝒏−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1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…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…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)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2399538"/>
            <a:ext cx="1863089" cy="588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651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f=1,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";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81654" y="2399538"/>
            <a:ext cx="1863089" cy="588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8255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long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&lt;"enter 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";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123438"/>
            <a:ext cx="1597660" cy="588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i&lt;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;i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83179" y="3123438"/>
            <a:ext cx="1463040" cy="588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286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cin&gt;&gt; n;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8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r(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n;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i&gt;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i--)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3849242"/>
            <a:ext cx="1281430" cy="586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*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n;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 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21279" y="3849242"/>
            <a:ext cx="1283335" cy="586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2384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=i;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&lt;&lt; 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 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4573142"/>
            <a:ext cx="6673215" cy="4885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322770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                                            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9"/>
              </a:spcBef>
            </a:pPr>
            <a:endParaRPr sz="1100"/>
          </a:p>
          <a:p>
            <a:pPr marL="2573655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Nested</a:t>
            </a:r>
            <a:r>
              <a:rPr dirty="0" smtClean="0" sz="1600" spc="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for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sta</a:t>
            </a:r>
            <a:r>
              <a:rPr dirty="0" smtClean="0" sz="1600" spc="-5" b="1" u="heavy">
                <a:latin typeface="Times New Roman"/>
                <a:cs typeface="Times New Roman"/>
              </a:rPr>
              <a:t>t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ment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4"/>
              </a:spcBef>
            </a:pPr>
            <a:endParaRPr sz="1100"/>
          </a:p>
          <a:p>
            <a:pPr algn="just" marL="12700" marR="385381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algn="ctr" marR="254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ini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z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on;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on;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ite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6"/>
              </a:spcBef>
            </a:pPr>
            <a:endParaRPr sz="1100"/>
          </a:p>
          <a:p>
            <a:pPr algn="ctr" marR="190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{ </a:t>
            </a:r>
            <a:r>
              <a:rPr dirty="0" smtClean="0" sz="1400" spc="-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lock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ore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ents;}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algn="just" marL="12700" marR="587375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7"/>
              </a:spcBef>
            </a:pPr>
            <a:endParaRPr sz="1200"/>
          </a:p>
          <a:p>
            <a:pPr marL="12700" marR="387731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If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ha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;l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;i+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just" marL="12700" marR="504253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&lt;=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endParaRPr sz="1400">
              <a:latin typeface="Times New Roman"/>
              <a:cs typeface="Times New Roman"/>
            </a:endParaRPr>
          </a:p>
          <a:p>
            <a:pPr algn="just" marL="12700" marR="554736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&lt;i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4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959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=0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0">
                <a:latin typeface="Times New Roman"/>
                <a:cs typeface="Times New Roman"/>
              </a:rPr>
              <a:t> it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se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se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of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=0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&lt;=5,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&lt;&lt;i&lt;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nue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sh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i.e,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 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fal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st </a:t>
            </a:r>
            <a:r>
              <a:rPr dirty="0" smtClean="0" sz="1400" spc="-8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8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=0),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go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up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&lt;=5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1800" y="1409905"/>
          <a:ext cx="4189444" cy="9030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2151"/>
                <a:gridCol w="585856"/>
                <a:gridCol w="1651436"/>
              </a:tblGrid>
              <a:tr h="24147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Sol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4485">
                        <a:lnSpc>
                          <a:spcPct val="100000"/>
                        </a:lnSpc>
                      </a:pPr>
                      <a:r>
                        <a:rPr dirty="0" smtClean="0" sz="1600" spc="5" b="1">
                          <a:latin typeface="Times New Roman"/>
                          <a:cs typeface="Times New Roman"/>
                        </a:rPr>
                        <a:t>or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259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#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trea</a:t>
                      </a:r>
                      <a:r>
                        <a:rPr dirty="0" smtClean="0" sz="140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.h&gt;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#i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rea</a:t>
                      </a:r>
                      <a:r>
                        <a:rPr dirty="0" smtClean="0" sz="140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.h&gt;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3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ain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int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3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in( 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54761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{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{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75120" cy="9312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6011545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algn="just" marL="12700" marR="140589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tera</a:t>
            </a:r>
            <a:r>
              <a:rPr dirty="0" smtClean="0" sz="1600" spc="-1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ion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tements</a:t>
            </a:r>
            <a:r>
              <a:rPr dirty="0" smtClean="0" sz="1600" spc="-5">
                <a:latin typeface="Freestyle Script"/>
                <a:cs typeface="Freestyle Script"/>
              </a:rPr>
              <a:t>                            </a:t>
            </a:r>
            <a:r>
              <a:rPr dirty="0" smtClean="0" sz="1600" spc="6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 marL="12700" marR="1587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the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fir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 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se.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p,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wo 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0">
                <a:latin typeface="Times New Roman"/>
                <a:cs typeface="Times New Roman"/>
              </a:rPr>
              <a:t> 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19050">
              <a:lnSpc>
                <a:spcPts val="1610"/>
              </a:lnSpc>
              <a:spcBef>
                <a:spcPts val="20"/>
              </a:spcBef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:-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out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ut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m this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si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op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rep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ve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es</a:t>
            </a:r>
            <a:r>
              <a:rPr dirty="0" smtClean="0" sz="1400" spc="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 outer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oun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-2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5 to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1 )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nts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fi</a:t>
            </a:r>
            <a:r>
              <a:rPr dirty="0" smtClean="0" sz="1400" spc="5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 nu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one n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 algn="just" marL="12700" marR="5908675">
              <a:lnSpc>
                <a:spcPts val="158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505968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just" marL="12700" marR="6576059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algn="just" marL="12700" marR="555942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er;</a:t>
            </a:r>
            <a:endParaRPr sz="1400">
              <a:latin typeface="Times New Roman"/>
              <a:cs typeface="Times New Roman"/>
            </a:endParaRPr>
          </a:p>
          <a:p>
            <a:pPr algn="just" marL="12700" marR="449707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uter&gt;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--)</a:t>
            </a:r>
            <a:endParaRPr sz="1400">
              <a:latin typeface="Times New Roman"/>
              <a:cs typeface="Times New Roman"/>
            </a:endParaRPr>
          </a:p>
          <a:p>
            <a:pPr algn="just" marL="12700" marR="6576059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algn="just" marL="12700" marR="409575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ner&lt;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ner++)</a:t>
            </a:r>
            <a:endParaRPr sz="1400">
              <a:latin typeface="Times New Roman"/>
              <a:cs typeface="Times New Roman"/>
            </a:endParaRPr>
          </a:p>
          <a:p>
            <a:pPr algn="just" marL="12700" marR="6576059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algn="just" marL="12700" marR="569531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r;</a:t>
            </a:r>
            <a:endParaRPr sz="1400">
              <a:latin typeface="Times New Roman"/>
              <a:cs typeface="Times New Roman"/>
            </a:endParaRPr>
          </a:p>
          <a:p>
            <a:pPr algn="just" marL="12700" marR="6576059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algn="just" marL="12700" marR="575437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6576059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algn="just" marL="12700" marR="6053455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endParaRPr sz="1400">
              <a:latin typeface="Times New Roman"/>
              <a:cs typeface="Times New Roman"/>
            </a:endParaRPr>
          </a:p>
          <a:p>
            <a:pPr algn="just" marL="12700" marR="6576059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algn="ctr" marR="3810">
              <a:lnSpc>
                <a:spcPts val="1864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J</a:t>
            </a:r>
            <a:r>
              <a:rPr dirty="0" smtClean="0" sz="1600" spc="0" b="1" u="heavy">
                <a:latin typeface="Times New Roman"/>
                <a:cs typeface="Times New Roman"/>
              </a:rPr>
              <a:t>u</a:t>
            </a:r>
            <a:r>
              <a:rPr dirty="0" smtClean="0" sz="1600" spc="-40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p</a:t>
            </a:r>
            <a:r>
              <a:rPr dirty="0" smtClean="0" sz="1600" spc="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Stat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25" b="1" u="heavy">
                <a:latin typeface="Times New Roman"/>
                <a:cs typeface="Times New Roman"/>
              </a:rPr>
              <a:t>m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nt</a:t>
            </a:r>
            <a:r>
              <a:rPr dirty="0" smtClean="0" sz="1600" spc="10" b="1" u="heavy">
                <a:latin typeface="Times New Roman"/>
                <a:cs typeface="Times New Roman"/>
              </a:rPr>
              <a:t>s</a:t>
            </a:r>
            <a:r>
              <a:rPr dirty="0" smtClean="0" sz="1600" spc="-1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96100"/>
              </a:lnSpc>
            </a:pPr>
            <a:r>
              <a:rPr dirty="0" smtClean="0" sz="1400">
                <a:latin typeface="Times New Roman"/>
                <a:cs typeface="Times New Roman"/>
              </a:rPr>
              <a:t>C++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hree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5" b="1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got</a:t>
            </a:r>
            <a:r>
              <a:rPr dirty="0" smtClean="0" sz="1400" spc="10" b="1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ntinu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se,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go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ak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inue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635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bre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k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ent:-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3"/>
              </a:spcBef>
            </a:pPr>
            <a:endParaRPr sz="1200"/>
          </a:p>
          <a:p>
            <a:pPr algn="just" marL="12700" marR="1397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ak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inate a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se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tch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(c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ch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ter).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so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op,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t.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algn="just" marL="12700" marR="5879465">
              <a:lnSpc>
                <a:spcPts val="1565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501586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just" marL="12700" marR="591058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just" marL="12700" marR="6576059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7"/>
              </a:spcBef>
            </a:pPr>
            <a:endParaRPr sz="1100"/>
          </a:p>
          <a:p>
            <a:pPr algn="just" marL="12700" marR="495617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r(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i&lt;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+)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just" marL="12700" marR="6576059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6049645">
              <a:lnSpc>
                <a:spcPts val="2860"/>
              </a:lnSpc>
              <a:spcBef>
                <a:spcPts val="275"/>
              </a:spcBef>
            </a:pP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f( 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=5)</a:t>
            </a:r>
            <a:r>
              <a:rPr dirty="0" smtClean="0" sz="1400" spc="0">
                <a:latin typeface="Times New Roman"/>
                <a:cs typeface="Times New Roman"/>
              </a:rPr>
              <a:t> bre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1946910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tera</a:t>
            </a:r>
            <a:r>
              <a:rPr dirty="0" smtClean="0" sz="1600" spc="-1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ion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tements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6703" y="657859"/>
            <a:ext cx="1879600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80358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3635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981964"/>
            <a:ext cx="6663690" cy="83940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i&lt;&lt;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 ";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7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 marR="3192780">
              <a:lnSpc>
                <a:spcPts val="2860"/>
              </a:lnSpc>
              <a:spcBef>
                <a:spcPts val="275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</a:t>
            </a:r>
            <a:r>
              <a:rPr dirty="0" smtClean="0" sz="1400" spc="5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" &lt;&lt; i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end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2700" marR="2041525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:-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ll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outp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 of 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followi</a:t>
            </a:r>
            <a:r>
              <a:rPr dirty="0" smtClean="0" sz="1400" spc="-2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r>
              <a:rPr dirty="0" smtClean="0" sz="1400" spc="0" b="1">
                <a:latin typeface="Times New Roman"/>
                <a:cs typeface="Times New Roman"/>
              </a:rPr>
              <a:t> 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55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=1;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&lt;=1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600011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if (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==6)</a:t>
            </a:r>
            <a:r>
              <a:rPr dirty="0" smtClean="0" sz="1400" spc="0">
                <a:latin typeface="Times New Roman"/>
                <a:cs typeface="Times New Roman"/>
              </a:rPr>
              <a:t> bre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&lt;&lt;" 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 marR="293116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5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nB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7"/>
              </a:spcBef>
            </a:pPr>
            <a:endParaRPr sz="1100"/>
          </a:p>
          <a:p>
            <a:pPr marL="2413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inue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5"/>
              </a:spcBef>
            </a:pPr>
            <a:endParaRPr sz="950"/>
          </a:p>
          <a:p>
            <a:pPr marL="12700" marR="1270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ip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r(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i&lt;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+)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5565140">
              <a:lnSpc>
                <a:spcPct val="169600"/>
              </a:lnSpc>
              <a:spcBef>
                <a:spcPts val="10"/>
              </a:spcBef>
            </a:pP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f( 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=5)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i&lt;&lt;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 ";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9513010"/>
            <a:ext cx="1931035" cy="554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41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8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74484" cy="92360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414395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tera</a:t>
            </a:r>
            <a:r>
              <a:rPr dirty="0" smtClean="0" sz="1600" spc="-1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ion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tements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5">
                <a:latin typeface="Freestyle Script"/>
                <a:cs typeface="Freestyle Script"/>
              </a:rPr>
              <a:t>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</a:t>
            </a:r>
            <a:r>
              <a:rPr dirty="0" smtClean="0" sz="1400" spc="5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=" &lt;&lt;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7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7"/>
              </a:spcBef>
            </a:pPr>
            <a:endParaRPr sz="1100"/>
          </a:p>
          <a:p>
            <a:pPr algn="ctr" marR="4732655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go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4"/>
              </a:spcBef>
            </a:pPr>
            <a:endParaRPr sz="1200"/>
          </a:p>
          <a:p>
            <a:pPr marL="12700" marR="10668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requir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(A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b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fu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func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0" b="1">
                <a:latin typeface="Times New Roman"/>
                <a:cs typeface="Times New Roman"/>
              </a:rPr>
              <a:t>go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3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8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r(.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r(.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le(.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if(.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"er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n"</a:t>
            </a:r>
            <a:r>
              <a:rPr dirty="0" smtClean="0" sz="1400" spc="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&lt;&lt; 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4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 &lt;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++i)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3942079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"ple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 passw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";</a:t>
            </a:r>
            <a:r>
              <a:rPr dirty="0" smtClean="0" sz="1400" spc="0">
                <a:latin typeface="Times New Roman"/>
                <a:cs typeface="Times New Roman"/>
              </a:rPr>
              <a:t> cin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&gt;</a:t>
            </a:r>
            <a:r>
              <a:rPr dirty="0" smtClean="0" sz="1400" spc="0">
                <a:latin typeface="Times New Roman"/>
                <a:cs typeface="Times New Roman"/>
              </a:rPr>
              <a:t>&gt; 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if (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d))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corre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2700" marR="442277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"in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orre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\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//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tc.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20"/>
              </a:lnSpc>
              <a:spcBef>
                <a:spcPts val="55"/>
              </a:spcBef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:-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P in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ad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ven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dent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2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then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nts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 f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tudent.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  <a:p>
            <a:pPr marL="12700" marR="5059045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x,p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0,f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24783" y="10058094"/>
            <a:ext cx="116205" cy="199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Windows 7</dc:creator>
  <dcterms:created xsi:type="dcterms:W3CDTF">2018-11-11T11:39:13Z</dcterms:created>
  <dcterms:modified xsi:type="dcterms:W3CDTF">2018-11-11T11:39:13Z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2015-11-15T00:00:00Z</vt:filetime>
  </property>
  <property fmtid="{D5CDD505-2E9C-101B-9397-08002B2CF9AE}" pid="3" name="LastSaved">
    <vt:filetime>2018-11-11T00:00:00Z</vt:filetime>
  </property>
</Properties>
</file>